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73" r:id="rId2"/>
    <p:sldId id="264" r:id="rId3"/>
    <p:sldId id="275" r:id="rId4"/>
    <p:sldId id="265" r:id="rId5"/>
    <p:sldId id="259" r:id="rId6"/>
    <p:sldId id="260" r:id="rId7"/>
    <p:sldId id="262" r:id="rId8"/>
    <p:sldId id="266" r:id="rId9"/>
    <p:sldId id="268" r:id="rId10"/>
    <p:sldId id="267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7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62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67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57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9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0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96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20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00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59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1AAF-E0BF-4E10-8774-BE2E2BC90D8F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B80AA6C-F8A7-4E39-A163-D390AC5F299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62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49B862-8A65-4CD4-BB7C-D747776A24E8}"/>
              </a:ext>
            </a:extLst>
          </p:cNvPr>
          <p:cNvSpPr txBox="1"/>
          <p:nvPr/>
        </p:nvSpPr>
        <p:spPr>
          <a:xfrm>
            <a:off x="1349828" y="1088571"/>
            <a:ext cx="979714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WASHING OF HIGH GRADE INDIAN NON-COKING COAL FOR STEEL MAKING IN BLAST FURNACE  ROUTE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                                  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                          PRESENTED BY</a:t>
            </a:r>
          </a:p>
          <a:p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                   GAUTAM SENAPATI 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                   AVP ( washeries), coal business, JSW Steel</a:t>
            </a:r>
            <a:br>
              <a:rPr lang="en-US" sz="2800" dirty="0">
                <a:solidFill>
                  <a:srgbClr val="0070C0"/>
                </a:solidFill>
              </a:rPr>
            </a:br>
            <a:endParaRPr lang="en-US" sz="2800" dirty="0"/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97EDB9FA-EA28-40E4-A092-30086E7DA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2409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559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C75C-34B0-422F-808C-BACE4EED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br>
              <a:rPr lang="en-US" sz="2800" dirty="0"/>
            </a:br>
            <a:r>
              <a:rPr lang="en-US" sz="2800" dirty="0"/>
              <a:t>POLICY SUPPORT AS REQUIRED  FOR INCREASE IN USE OF NON-COKING COAL IN STEEL MAKING IN BF 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D15E1-3BD6-4A7B-A87C-0BF5450D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 GCV and ash parameter, no other quality parameter data is available with respect to non-coking coal in public domain.</a:t>
            </a:r>
          </a:p>
          <a:p>
            <a:r>
              <a:rPr lang="en-US" dirty="0"/>
              <a:t>Detailed coal characterization data is required by the steel maker with respect to non-coking coal, before considering the use.</a:t>
            </a:r>
          </a:p>
          <a:p>
            <a:r>
              <a:rPr lang="en-US" dirty="0"/>
              <a:t>Extensive source specific washability study needs to be done.</a:t>
            </a:r>
          </a:p>
          <a:p>
            <a:r>
              <a:rPr lang="en-US" dirty="0"/>
              <a:t>Support with respect to sampling and analysis  including pilot level testing for use of non-coking coal in steel making.</a:t>
            </a:r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94D00414-DEE4-4B74-AADA-07F574FE1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1163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20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49B862-8A65-4CD4-BB7C-D747776A24E8}"/>
              </a:ext>
            </a:extLst>
          </p:cNvPr>
          <p:cNvSpPr txBox="1"/>
          <p:nvPr/>
        </p:nvSpPr>
        <p:spPr>
          <a:xfrm>
            <a:off x="794657" y="1262743"/>
            <a:ext cx="9797144" cy="230832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200" b="1" dirty="0">
                <a:ln/>
                <a:solidFill>
                  <a:schemeClr val="accent3"/>
                </a:solidFill>
              </a:rPr>
              <a:t>                           </a:t>
            </a:r>
          </a:p>
          <a:p>
            <a:endParaRPr lang="en-US" sz="3200" b="1" dirty="0">
              <a:ln/>
              <a:solidFill>
                <a:schemeClr val="accent3"/>
              </a:solidFill>
            </a:endParaRPr>
          </a:p>
          <a:p>
            <a:r>
              <a:rPr lang="en-US" sz="3200" b="1" dirty="0">
                <a:ln/>
                <a:solidFill>
                  <a:schemeClr val="accent3"/>
                </a:solidFill>
              </a:rPr>
              <a:t>                       </a:t>
            </a:r>
            <a:r>
              <a:rPr lang="en-US" sz="4800" b="1" dirty="0">
                <a:ln/>
                <a:solidFill>
                  <a:schemeClr val="accent3"/>
                </a:solidFill>
              </a:rPr>
              <a:t>THANK  YOU </a:t>
            </a:r>
            <a:br>
              <a:rPr lang="en-US" sz="3200" b="1" dirty="0">
                <a:ln/>
                <a:solidFill>
                  <a:schemeClr val="accent3"/>
                </a:solidFill>
              </a:rPr>
            </a:br>
            <a:endParaRPr lang="en-US" sz="32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97EDB9FA-EA28-40E4-A092-30086E7DA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2409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94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8ADE5-C2AA-444B-856E-55498B1D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GROUND                         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D76D-2ECD-4102-B3F1-9DC56D007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711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AS PER NATIONAL STEEL POLICY, GOI HAS TARGETED TO PRODUCE 300 MTPA CRUDE STEEL BY 2030</a:t>
            </a:r>
          </a:p>
          <a:p>
            <a:r>
              <a:rPr lang="en-US" dirty="0"/>
              <a:t>ABOVE 60% STEEL PRODUCTION IS EXPECTED TO BE THROUGH BF ROUTE, IN WHICH COKING COAL IS THE KEY INPUT RAW MATERIAL.</a:t>
            </a:r>
          </a:p>
          <a:p>
            <a:r>
              <a:rPr lang="en-US" dirty="0"/>
              <a:t>HARDLY 10% OF THE COAL RESEVE IN INDIA IS COKING COAL.</a:t>
            </a:r>
          </a:p>
          <a:p>
            <a:r>
              <a:rPr lang="en-US" dirty="0"/>
              <a:t>INDIAN COKING COAL  IS GENERALLY CHARACTERIZED BY HIGH ASH CONTENT AND DIFFICULT TO WASH. HENCE, ONLY  APPROX. 20% OF THE RAW COKING PRODUCED IN THE COUNTRY IS CONSUMED IN STEEL SECTOR.</a:t>
            </a:r>
          </a:p>
          <a:p>
            <a:r>
              <a:rPr lang="en-US" dirty="0"/>
              <a:t>ALL INTEGRATED STEEL MAKERS IN BF ROUTE ARE DEPENDENT ON LOW ASH IMPORTED COAL ( BOTH COKING &amp; NON-COKING COAL) FOR PRODUCTION OF STEEL</a:t>
            </a:r>
          </a:p>
          <a:p>
            <a:r>
              <a:rPr lang="en-US" dirty="0"/>
              <a:t>PRODUCTION OF COKING COAL BELOW 10% ASH FROM INDIAN  COAL AS REQUIRED IN BF ROUTE IS PRACTICALLY NOT POSSIBLE.</a:t>
            </a:r>
          </a:p>
          <a:p>
            <a:r>
              <a:rPr lang="en-US" dirty="0"/>
              <a:t>OPPORTUNITY EXISTS IN WASHING HIGH GRADE NON-COKING COAL FOR PRODUCTION OF LOW ASH NON-COKING CLEAN COAL FOR  STEEL MAKING IN BF ROUTE.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2F38DE94-902C-4126-A867-721BD3FD9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401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35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05ECD-DB9E-45FF-8C8F-1407389F1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of various types of coal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5BD34C5-FEDF-46BD-BD76-48CFFED77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603196"/>
              </p:ext>
            </p:extLst>
          </p:nvPr>
        </p:nvGraphicFramePr>
        <p:xfrm>
          <a:off x="1450975" y="2016125"/>
          <a:ext cx="9604368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01092">
                  <a:extLst>
                    <a:ext uri="{9D8B030D-6E8A-4147-A177-3AD203B41FA5}">
                      <a16:colId xmlns:a16="http://schemas.microsoft.com/office/drawing/2014/main" val="3204611041"/>
                    </a:ext>
                  </a:extLst>
                </a:gridCol>
                <a:gridCol w="2401092">
                  <a:extLst>
                    <a:ext uri="{9D8B030D-6E8A-4147-A177-3AD203B41FA5}">
                      <a16:colId xmlns:a16="http://schemas.microsoft.com/office/drawing/2014/main" val="1208852391"/>
                    </a:ext>
                  </a:extLst>
                </a:gridCol>
                <a:gridCol w="2401092">
                  <a:extLst>
                    <a:ext uri="{9D8B030D-6E8A-4147-A177-3AD203B41FA5}">
                      <a16:colId xmlns:a16="http://schemas.microsoft.com/office/drawing/2014/main" val="2194613621"/>
                    </a:ext>
                  </a:extLst>
                </a:gridCol>
                <a:gridCol w="2401092">
                  <a:extLst>
                    <a:ext uri="{9D8B030D-6E8A-4147-A177-3AD203B41FA5}">
                      <a16:colId xmlns:a16="http://schemas.microsoft.com/office/drawing/2014/main" val="1889240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COAL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Fy</a:t>
                      </a:r>
                      <a:r>
                        <a:rPr lang="en-US" dirty="0"/>
                        <a:t> 2022-23 ( MT)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Fy</a:t>
                      </a:r>
                      <a:r>
                        <a:rPr lang="en-US" dirty="0"/>
                        <a:t> 2021-22 ( MT)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Growth%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30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COKING 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333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PCI 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639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NON-COKING 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162.04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124.99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85417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                                                                                                                      Ref : coal Insight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576092"/>
                  </a:ext>
                </a:extLst>
              </a:tr>
            </a:tbl>
          </a:graphicData>
        </a:graphic>
      </p:graphicFrame>
      <p:pic>
        <p:nvPicPr>
          <p:cNvPr id="5" name="Content Placeholder 4" descr="JSW Steel logo in transparent PNG format">
            <a:extLst>
              <a:ext uri="{FF2B5EF4-FFF2-40B4-BE49-F238E27FC236}">
                <a16:creationId xmlns:a16="http://schemas.microsoft.com/office/drawing/2014/main" id="{DB1CC45E-2728-42CB-A64A-4209E5AE9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401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11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4686-8795-47F0-A498-B556F1E22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sz="4000" dirty="0"/>
              <a:t>USE OF NON-COKING COAL IN STEEL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07323-4757-4713-88F8-7BF311018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PCI</a:t>
            </a:r>
          </a:p>
          <a:p>
            <a:r>
              <a:rPr lang="en-US" dirty="0"/>
              <a:t>BLEND WITH COKING COAL IN STAMP CHARGING BATTERY</a:t>
            </a:r>
          </a:p>
          <a:p>
            <a:r>
              <a:rPr lang="en-US" dirty="0"/>
              <a:t>COREX</a:t>
            </a:r>
          </a:p>
          <a:p>
            <a:r>
              <a:rPr lang="en-US" dirty="0"/>
              <a:t>DRI</a:t>
            </a:r>
          </a:p>
          <a:p>
            <a:pPr marL="0" indent="0">
              <a:buNone/>
            </a:pPr>
            <a:r>
              <a:rPr lang="en-US" dirty="0"/>
              <a:t>USE OF NON-COKING COAL IN JSW STEEL: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PCI :  Approx. 200 KG/  TON HOT METAL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NON-COKING COAL USAGE IN JSW COAL BLEND:  Approx. @9% WITH  IMPORTED COAL.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BUT ENTIRE NON-COKING COAL CONSUMED IN JSW IS IMPORTED. </a:t>
            </a:r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AAB53123-DCD2-47D2-9815-A33998C3A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1163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90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64BC-ED70-49E7-BFD6-B21252FDB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475"/>
            <a:ext cx="9603275" cy="1049235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    BRIEF ABOUT  STEEL MAKING IN JSW STEEL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6F319-6210-49D0-924A-938FD304F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24845"/>
            <a:ext cx="10058400" cy="4351338"/>
          </a:xfrm>
        </p:spPr>
        <p:txBody>
          <a:bodyPr/>
          <a:lstStyle/>
          <a:p>
            <a:r>
              <a:rPr lang="en-US" dirty="0"/>
              <a:t>PRESENT CRUDE STEEL PRODUCTION CAPACITY : 27.7 MTPA</a:t>
            </a:r>
          </a:p>
          <a:p>
            <a:r>
              <a:rPr lang="en-US" dirty="0"/>
              <a:t>PLANNED TO BE EXPANDED TO : 37 MTPA BY 2024-25</a:t>
            </a:r>
          </a:p>
          <a:p>
            <a:r>
              <a:rPr lang="en-US" dirty="0"/>
              <a:t>JSW VIJAYNAGAR STEEL PLANT, BELLARY, KARNATAKA</a:t>
            </a:r>
          </a:p>
          <a:p>
            <a:r>
              <a:rPr lang="en-US" dirty="0"/>
              <a:t>DOLVI STEEL PLANT, MAHARASTRA</a:t>
            </a:r>
          </a:p>
          <a:p>
            <a:r>
              <a:rPr lang="en-US" dirty="0"/>
              <a:t>BHUSHAN POWER AND STEEL LTD, SAMBALPUR, ODISHA</a:t>
            </a:r>
          </a:p>
          <a:p>
            <a:r>
              <a:rPr lang="en-US" dirty="0"/>
              <a:t>MONNET ISPAT LTD, RAIGAD, CHHATRISGARH</a:t>
            </a:r>
          </a:p>
          <a:p>
            <a:r>
              <a:rPr lang="en-US" dirty="0"/>
              <a:t>SALEM STEEL</a:t>
            </a:r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75168074-52F8-4CBC-9E24-3838BB4D0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1163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29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7F154-E88E-4368-9D04-375C3C0B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OF STEEL MAKING IN JSW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C5686-61D3-44AB-9ABB-4F16CD59B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71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VIJAYNAGAR STEEL, BELLLARY, KARNATAKA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HIGH CAPACITY BLAST FUNACE ( ABOVE 4000 CBM)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COREX TECHNOLOGY.</a:t>
            </a:r>
          </a:p>
          <a:p>
            <a:pPr marL="517525" lvl="1" indent="-342900">
              <a:buFont typeface="Wingdings" panose="05000000000000000000" pitchFamily="2" charset="2"/>
              <a:buChar char="q"/>
            </a:pPr>
            <a:r>
              <a:rPr lang="en-US" dirty="0"/>
              <a:t>DOLVI STEEL PLANT, MAHARSTRA</a:t>
            </a:r>
          </a:p>
          <a:p>
            <a:pPr marL="517525" lvl="1" indent="-342900">
              <a:buFontTx/>
              <a:buChar char="-"/>
            </a:pPr>
            <a:r>
              <a:rPr lang="en-US" dirty="0"/>
              <a:t>HIGH CAPACITY BLAST FURNACE (  ABOVE 5000 CBM)</a:t>
            </a:r>
          </a:p>
          <a:p>
            <a:pPr marL="517525" lvl="1" indent="-342900">
              <a:buFont typeface="Wingdings" panose="05000000000000000000" pitchFamily="2" charset="2"/>
              <a:buChar char="v"/>
            </a:pPr>
            <a:r>
              <a:rPr lang="en-US" dirty="0"/>
              <a:t>BHUSHAN POWER AND STEEL LTD.</a:t>
            </a:r>
          </a:p>
          <a:p>
            <a:pPr marL="517525" lvl="1" indent="-342900">
              <a:buFontTx/>
              <a:buChar char="-"/>
            </a:pPr>
            <a:r>
              <a:rPr lang="en-US" dirty="0"/>
              <a:t>SMALL CAPACITY BLAST FURNACE ( 1000/2000 CBM)</a:t>
            </a:r>
          </a:p>
          <a:p>
            <a:pPr marL="517525" lvl="1" indent="-342900">
              <a:buFontTx/>
              <a:buChar char="-"/>
            </a:pPr>
            <a:r>
              <a:rPr lang="en-US" dirty="0"/>
              <a:t>DRI PROCESS</a:t>
            </a:r>
          </a:p>
          <a:p>
            <a:pPr marL="517525" lvl="1" indent="-342900">
              <a:buFont typeface="Wingdings" panose="05000000000000000000" pitchFamily="2" charset="2"/>
              <a:buChar char="Ø"/>
            </a:pPr>
            <a:r>
              <a:rPr lang="en-US" dirty="0"/>
              <a:t>MONNET ISPAT, RAIGAD, CHHATRISGARH</a:t>
            </a:r>
          </a:p>
          <a:p>
            <a:pPr marL="517525" lvl="1" indent="-342900">
              <a:buFontTx/>
              <a:buChar char="-"/>
            </a:pPr>
            <a:r>
              <a:rPr lang="en-US" dirty="0"/>
              <a:t>DRI PROCESS</a:t>
            </a:r>
          </a:p>
          <a:p>
            <a:pPr marL="517525" lvl="1" indent="-342900">
              <a:buFont typeface="Wingdings" panose="05000000000000000000" pitchFamily="2" charset="2"/>
              <a:buChar char="Ø"/>
            </a:pPr>
            <a:r>
              <a:rPr lang="en-US" dirty="0"/>
              <a:t>JSW, SALEM</a:t>
            </a:r>
          </a:p>
          <a:p>
            <a:pPr marL="517525" lvl="1" indent="-342900">
              <a:buFontTx/>
              <a:buChar char="-"/>
            </a:pPr>
            <a:r>
              <a:rPr lang="en-US" dirty="0"/>
              <a:t>SMALL CAPACITY BLAST FURNACE</a:t>
            </a:r>
          </a:p>
          <a:p>
            <a:pPr marL="517525" lvl="1" indent="-342900">
              <a:buFont typeface="Wingdings" panose="05000000000000000000" pitchFamily="2" charset="2"/>
              <a:buChar char="v"/>
            </a:pPr>
            <a:r>
              <a:rPr lang="en-US" dirty="0"/>
              <a:t>COKE MAKING TECHNOLOGY : STAMP CHARGING BATTERIES</a:t>
            </a:r>
          </a:p>
          <a:p>
            <a:pPr marL="174625" lvl="1" indent="0">
              <a:buNone/>
            </a:pPr>
            <a:endParaRPr lang="en-US" dirty="0"/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5C29734D-2610-4EF2-975F-734512324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1163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81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F0C8-CBFE-402A-A03E-00CD6FF4F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COAL CONSUMPTION IN JSW STEEL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961E-5A55-46F5-883A-06A376B08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JSW IS PRESENTLY FULLY DEPENDENT ON IMPORT OF COAL ( BOTH COKING AND NON-COKING )</a:t>
            </a:r>
          </a:p>
          <a:p>
            <a:r>
              <a:rPr lang="en-US" dirty="0"/>
              <a:t>COKING COAL : 13-14 MTPA</a:t>
            </a:r>
          </a:p>
          <a:p>
            <a:r>
              <a:rPr lang="en-US" dirty="0"/>
              <a:t>NON-COKING COAL IN BF ROUTE ( PCI &amp; stamp charging battery) : 5-6 MTPA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45A04EB1-8886-497E-B63D-834D2E2D3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1163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77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15FBB-ABE1-4D61-BABD-5C93D0DF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06566"/>
          </a:xfrm>
        </p:spPr>
        <p:txBody>
          <a:bodyPr>
            <a:normAutofit/>
          </a:bodyPr>
          <a:lstStyle/>
          <a:p>
            <a:r>
              <a:rPr lang="en-US" sz="2400" dirty="0"/>
              <a:t>BROAD QUALITY SPECIFICATION OF NON-COKING COAL FOR USE IN STEEL MAKING IN BF ROUTE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4133D5-BACC-4C50-8D39-691DFA768B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597956"/>
              </p:ext>
            </p:extLst>
          </p:nvPr>
        </p:nvGraphicFramePr>
        <p:xfrm>
          <a:off x="1137146" y="1719944"/>
          <a:ext cx="9917706" cy="4663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05902">
                  <a:extLst>
                    <a:ext uri="{9D8B030D-6E8A-4147-A177-3AD203B41FA5}">
                      <a16:colId xmlns:a16="http://schemas.microsoft.com/office/drawing/2014/main" val="2769308379"/>
                    </a:ext>
                  </a:extLst>
                </a:gridCol>
                <a:gridCol w="3305902">
                  <a:extLst>
                    <a:ext uri="{9D8B030D-6E8A-4147-A177-3AD203B41FA5}">
                      <a16:colId xmlns:a16="http://schemas.microsoft.com/office/drawing/2014/main" val="1606663250"/>
                    </a:ext>
                  </a:extLst>
                </a:gridCol>
                <a:gridCol w="3305902">
                  <a:extLst>
                    <a:ext uri="{9D8B030D-6E8A-4147-A177-3AD203B41FA5}">
                      <a16:colId xmlns:a16="http://schemas.microsoft.com/office/drawing/2014/main" val="1703689113"/>
                    </a:ext>
                  </a:extLst>
                </a:gridCol>
              </a:tblGrid>
              <a:tr h="614082">
                <a:tc>
                  <a:txBody>
                    <a:bodyPr/>
                    <a:lstStyle/>
                    <a:p>
                      <a:r>
                        <a:rPr lang="en-US" sz="1800" dirty="0"/>
                        <a:t>QUALITY  PARAMETER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PCI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COREX/ stamp charging battery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668301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ASH%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&lt;10%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&lt; 10%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310052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GCV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Above 7000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Above 7000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506709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VM%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15-20%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&lt; 30%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150207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FC%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Above 70%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Above 60%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009726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ASH FUSION TEMP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1250- 1500 deg C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1300- 1500 deg C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632168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HGI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Above 70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581021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ALKALI%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Less than 2%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Less than 2%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399577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IM%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&lt;= 2%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&lt;= 2%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250501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S%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Less than 0.6%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Less than 0.6%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310237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P%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Less than .05%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Less than .05%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65109"/>
                  </a:ext>
                </a:extLst>
              </a:tr>
              <a:tr h="350904">
                <a:tc>
                  <a:txBody>
                    <a:bodyPr/>
                    <a:lstStyle/>
                    <a:p>
                      <a:r>
                        <a:rPr lang="en-US" sz="1800" dirty="0"/>
                        <a:t>CSN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~1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~1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63462"/>
                  </a:ext>
                </a:extLst>
              </a:tr>
            </a:tbl>
          </a:graphicData>
        </a:graphic>
      </p:graphicFrame>
      <p:pic>
        <p:nvPicPr>
          <p:cNvPr id="5" name="Content Placeholder 4" descr="JSW Steel logo in transparent PNG format">
            <a:extLst>
              <a:ext uri="{FF2B5EF4-FFF2-40B4-BE49-F238E27FC236}">
                <a16:creationId xmlns:a16="http://schemas.microsoft.com/office/drawing/2014/main" id="{084DFE30-9683-489B-9D44-73B29E699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1163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477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84E4-6747-4B79-B384-9E65B482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341"/>
            <a:ext cx="10515600" cy="1709284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WASHING OF HIGH GRADE NON-COKING COAL FOR USE IN STEEL MAKING- WHY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63338-C79C-4A43-879C-98404EAFF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25625"/>
            <a:ext cx="9603275" cy="4041775"/>
          </a:xfrm>
        </p:spPr>
        <p:txBody>
          <a:bodyPr>
            <a:normAutofit fontScale="85000" lnSpcReduction="20000"/>
          </a:bodyPr>
          <a:lstStyle/>
          <a:p>
            <a:r>
              <a:rPr lang="en-US" sz="2100" dirty="0"/>
              <a:t>To reduce ash content in washed non-coking coal below 10%</a:t>
            </a:r>
          </a:p>
          <a:p>
            <a:r>
              <a:rPr lang="en-US" sz="2100" dirty="0"/>
              <a:t>Steel making requires consistent quality.</a:t>
            </a:r>
          </a:p>
          <a:p>
            <a:r>
              <a:rPr lang="en-US" sz="2100" dirty="0"/>
              <a:t>Stringent quality parameter of coal as required in steel making in BF route.</a:t>
            </a:r>
          </a:p>
          <a:p>
            <a:r>
              <a:rPr lang="en-US" sz="2100" dirty="0"/>
              <a:t>Washing not only reduces ash content in washed coal but also improves other parameters, like, VM%, GCV, CSN etc.</a:t>
            </a:r>
          </a:p>
          <a:p>
            <a:pPr marL="0" indent="0">
              <a:buNone/>
            </a:pPr>
            <a:r>
              <a:rPr lang="en-US" sz="2100" dirty="0"/>
              <a:t>Non-coking coal which can be beneficiated:</a:t>
            </a:r>
          </a:p>
          <a:p>
            <a:pPr>
              <a:buFontTx/>
              <a:buChar char="-"/>
            </a:pPr>
            <a:r>
              <a:rPr lang="en-US" sz="2100" dirty="0"/>
              <a:t>Preferably above G6 grade</a:t>
            </a:r>
          </a:p>
          <a:p>
            <a:pPr>
              <a:buFontTx/>
              <a:buChar char="-"/>
            </a:pPr>
            <a:r>
              <a:rPr lang="en-US" sz="2100" dirty="0"/>
              <a:t>Conducted washability study of G4 grade ECL coal and found to be feasible.</a:t>
            </a:r>
          </a:p>
          <a:p>
            <a:pPr>
              <a:buFontTx/>
              <a:buChar char="-"/>
            </a:pPr>
            <a:r>
              <a:rPr lang="en-US" sz="2100" dirty="0"/>
              <a:t> Reserve above G6 grade : More than 35 BT</a:t>
            </a:r>
          </a:p>
          <a:p>
            <a:pPr>
              <a:buFontTx/>
              <a:buChar char="-"/>
            </a:pPr>
            <a:r>
              <a:rPr lang="en-US" sz="2100" dirty="0"/>
              <a:t> Present production above G6 grade : Approx. 30 MTPA</a:t>
            </a:r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4" name="Content Placeholder 4" descr="JSW Steel logo in transparent PNG format">
            <a:extLst>
              <a:ext uri="{FF2B5EF4-FFF2-40B4-BE49-F238E27FC236}">
                <a16:creationId xmlns:a16="http://schemas.microsoft.com/office/drawing/2014/main" id="{9E568E29-2E34-4257-B015-4BF8518DD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988" y="116341"/>
            <a:ext cx="2055812" cy="66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42915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1183</TotalTime>
  <Words>797</Words>
  <Application>Microsoft Office PowerPoint</Application>
  <PresentationFormat>Widescreen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Wingdings</vt:lpstr>
      <vt:lpstr>Gallery</vt:lpstr>
      <vt:lpstr>PowerPoint Presentation</vt:lpstr>
      <vt:lpstr>BACK GROUND                                        </vt:lpstr>
      <vt:lpstr>Import of various types of coal</vt:lpstr>
      <vt:lpstr>  USE OF NON-COKING COAL IN STEEL MAKING</vt:lpstr>
      <vt:lpstr>     BRIEF ABOUT  STEEL MAKING IN JSW STEEL</vt:lpstr>
      <vt:lpstr>TECHNOLOGY OF STEEL MAKING IN JSW</vt:lpstr>
      <vt:lpstr>COAL CONSUMPTION IN JSW STEEL </vt:lpstr>
      <vt:lpstr>BROAD QUALITY SPECIFICATION OF NON-COKING COAL FOR USE IN STEEL MAKING IN BF ROUTE</vt:lpstr>
      <vt:lpstr>   WASHING OF HIGH GRADE NON-COKING COAL FOR USE IN STEEL MAKING- WHY ?</vt:lpstr>
      <vt:lpstr> POLICY SUPPORT AS REQUIRED  FOR INCREASE IN USE OF NON-COKING COAL IN STEEL MAKING IN BF ROUTE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STEEL MAKING IN JSW STEEL AND WAY FORWARD FOR IMPORT SUBSTITUTION OF COAL</dc:title>
  <dc:creator>Gautam Senapati</dc:creator>
  <cp:lastModifiedBy>Gautam Senapati</cp:lastModifiedBy>
  <cp:revision>95</cp:revision>
  <dcterms:created xsi:type="dcterms:W3CDTF">2023-07-19T06:03:00Z</dcterms:created>
  <dcterms:modified xsi:type="dcterms:W3CDTF">2023-07-27T09:36:12Z</dcterms:modified>
</cp:coreProperties>
</file>